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01" r:id="rId2"/>
    <p:sldId id="420" r:id="rId3"/>
    <p:sldId id="402" r:id="rId4"/>
    <p:sldId id="421" r:id="rId5"/>
    <p:sldId id="404" r:id="rId6"/>
    <p:sldId id="403" r:id="rId7"/>
    <p:sldId id="405" r:id="rId8"/>
    <p:sldId id="406" r:id="rId9"/>
    <p:sldId id="411" r:id="rId10"/>
    <p:sldId id="412" r:id="rId11"/>
    <p:sldId id="414" r:id="rId12"/>
    <p:sldId id="413" r:id="rId13"/>
    <p:sldId id="419" r:id="rId14"/>
    <p:sldId id="415" r:id="rId15"/>
    <p:sldId id="418" r:id="rId16"/>
    <p:sldId id="416" r:id="rId17"/>
  </p:sldIdLst>
  <p:sldSz cx="9144000" cy="6858000" type="screen4x3"/>
  <p:notesSz cx="6797675" cy="987425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3300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58" autoAdjust="0"/>
  </p:normalViewPr>
  <p:slideViewPr>
    <p:cSldViewPr>
      <p:cViewPr>
        <p:scale>
          <a:sx n="66" d="100"/>
          <a:sy n="66" d="100"/>
        </p:scale>
        <p:origin x="-150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772" y="-72"/>
      </p:cViewPr>
      <p:guideLst>
        <p:guide orient="horz" pos="3110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06"/>
            <a:ext cx="2944958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378406"/>
            <a:ext cx="2944958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37594E5-60FB-4136-87BB-CAA4E42C9E9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689993"/>
            <a:ext cx="5438464" cy="4443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06"/>
            <a:ext cx="2944958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378406"/>
            <a:ext cx="2944958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223803-25A5-4634-B9CD-F63910F15E2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1475D-59C8-4C85-B899-1355889C9A6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64E05-DFB8-4D07-A2DF-2AD72291686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07671-2CE5-41FF-A3C8-F1DF17E27C8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E4A7B-41BB-4B7F-9994-3ECCC660748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EF81E-388F-4649-8A91-12187780337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BEDA9-926D-425A-A10E-7D20D439B2F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F2093-D3E0-45EE-9DD8-9860AF13163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C5D39-8CFD-4C57-90E2-1F91482073E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95A87-5582-4CDC-B292-2AB9B2CE957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BDCAC-113C-4D2E-A208-E2AD608DA0F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C9C0-5025-49D6-8FBB-812B2F2B48A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58100-79B1-4619-B813-7C50B146D58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CFD48-1C4A-4601-9F34-A5F838E32F5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6ABB768-D9BA-481C-A60B-0A5CA533651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1031" name="Picture 7" descr="Back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704856" cy="46166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ΦΥΣΙΚΗ </a:t>
            </a:r>
            <a:r>
              <a:rPr lang="el-GR" sz="2400" b="1" dirty="0" smtClean="0"/>
              <a:t>ΚΑΤΑΣΤΑΣΗ</a:t>
            </a:r>
            <a:endParaRPr lang="el-GR" sz="2400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267744" y="5740514"/>
            <a:ext cx="4176464" cy="7848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/>
              <a:t>Βασίλης Γιωργαλλάς</a:t>
            </a:r>
          </a:p>
          <a:p>
            <a:pPr algn="ctr">
              <a:spcBef>
                <a:spcPct val="50000"/>
              </a:spcBef>
            </a:pPr>
            <a:r>
              <a:rPr lang="el-GR" b="1" dirty="0"/>
              <a:t>Καθηγητής Φυσικής Αγωγής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1124744"/>
            <a:ext cx="612068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Ερωτήσεις </a:t>
            </a:r>
            <a:r>
              <a:rPr lang="en-US" sz="2400" b="1" dirty="0" smtClean="0"/>
              <a:t>Multiple choice</a:t>
            </a:r>
            <a:endParaRPr lang="el-GR" sz="2400" b="1" dirty="0" smtClean="0"/>
          </a:p>
        </p:txBody>
      </p:sp>
      <p:pic>
        <p:nvPicPr>
          <p:cNvPr id="6" name="Picture 15" descr="https://encrypted-tbn0.gstatic.com/images?q=tbn:ANd9GcRHeJdxTHH2veUXmP-JYbc40pDwXQGUIBca-RhEInQDGfnUuMu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780928"/>
            <a:ext cx="374441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Το κάλιο και το νάτριο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Το ασβέστιο και η φερριτίνη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Το κρέας και το ψωμί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Οι</a:t>
                      </a:r>
                      <a:r>
                        <a:rPr lang="el-GR" sz="2000" b="1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Υδατάνθρακες,</a:t>
                      </a:r>
                      <a:r>
                        <a:rPr lang="el-GR" sz="2000" b="1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τα 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Λίπη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και Λευκώματα (πρωτεϊνες)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9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7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8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9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0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51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3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4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5" name="AutoShape 27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6" name="AutoShape 28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TextBox 20"/>
          <p:cNvSpPr txBox="1"/>
          <p:nvPr/>
        </p:nvSpPr>
        <p:spPr>
          <a:xfrm>
            <a:off x="251520" y="692696"/>
            <a:ext cx="864096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Οι Θρεπτικές </a:t>
            </a:r>
            <a:r>
              <a:rPr lang="el-GR" sz="2400" b="1" dirty="0" smtClean="0">
                <a:solidFill>
                  <a:schemeClr val="tx1"/>
                </a:solidFill>
              </a:rPr>
              <a:t>ουσίες </a:t>
            </a:r>
            <a:r>
              <a:rPr lang="el-GR" sz="2400" b="1" dirty="0" smtClean="0">
                <a:solidFill>
                  <a:schemeClr val="tx1"/>
                </a:solidFill>
              </a:rPr>
              <a:t>που χρησιμοποιεί ο οργανισμός για </a:t>
            </a:r>
            <a:r>
              <a:rPr lang="el-GR" sz="2400" b="1" dirty="0" smtClean="0">
                <a:solidFill>
                  <a:schemeClr val="tx1"/>
                </a:solidFill>
              </a:rPr>
              <a:t>τη παραγωγή </a:t>
            </a:r>
            <a:r>
              <a:rPr lang="el-GR" sz="2400" b="1" dirty="0" smtClean="0">
                <a:solidFill>
                  <a:schemeClr val="tx1"/>
                </a:solidFill>
              </a:rPr>
              <a:t>ενέργειας είναι:</a:t>
            </a:r>
            <a:endParaRPr lang="el-GR" sz="2400" b="1" dirty="0" smtClean="0">
              <a:solidFill>
                <a:schemeClr val="tx1"/>
              </a:solidFill>
            </a:endParaRPr>
          </a:p>
          <a:p>
            <a:pPr algn="ctr"/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Το γλυκογόνο και τη γλυκόζη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Τα κορεσμένα λίπη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Αναβολικές ορμόνες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Λευκώματα (πρωτεϊνες)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10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801072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195736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251520" y="665401"/>
            <a:ext cx="8892480" cy="132343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l-GR" sz="2000" dirty="0" smtClean="0">
                <a:solidFill>
                  <a:schemeClr val="tx1"/>
                </a:solidFill>
              </a:rPr>
              <a:t>Για την ανάπτυξη νέων κυττάρων - ιστών και την «επισκευή»  των κατεστραμμένων, σαν τελευταία πηγή παραγωγής ενέργειας και για την παραγωγή σημαντικών χημικών του σώματος όπως ένζυμα, ορμόνες και αντισώματα, ο οργανισμός χρησιμοποιεί:</a:t>
            </a:r>
            <a:endParaRPr lang="el-G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1772816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γραμμάριο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2,5 γραμμάρια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γραμμάρια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γραμμάρια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458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5160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458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363616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64036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66841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68721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754488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251520" y="620688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Ημερήσιες </a:t>
            </a:r>
            <a:r>
              <a:rPr lang="el-GR" sz="2400" dirty="0" smtClean="0">
                <a:solidFill>
                  <a:schemeClr val="tx1"/>
                </a:solidFill>
              </a:rPr>
              <a:t>ανάγκες πρωτεΐνης, για </a:t>
            </a:r>
            <a:r>
              <a:rPr lang="el-GR" sz="2400" dirty="0" smtClean="0">
                <a:solidFill>
                  <a:schemeClr val="tx1"/>
                </a:solidFill>
              </a:rPr>
              <a:t>κάθε 1 κιλό σωματικού </a:t>
            </a:r>
            <a:r>
              <a:rPr lang="el-GR" sz="2400" dirty="0" smtClean="0">
                <a:solidFill>
                  <a:schemeClr val="tx1"/>
                </a:solidFill>
              </a:rPr>
              <a:t>βάρους, σε ένα κανονικό άνθρωπο είναι: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482552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Φυτικά και ζωικά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Απλά και σύνθετα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79512" y="692696"/>
            <a:ext cx="8784976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Τα Λίπη παράγουν </a:t>
            </a:r>
            <a:r>
              <a:rPr lang="el-GR" sz="2400" dirty="0" smtClean="0">
                <a:solidFill>
                  <a:schemeClr val="tx1"/>
                </a:solidFill>
              </a:rPr>
              <a:t>ενέργεια με τη χρήση Οξυγόνου σε δραστηριότητες μεγάλης διάρκειας και χαμηλής </a:t>
            </a:r>
            <a:r>
              <a:rPr lang="el-GR" sz="2400" dirty="0" smtClean="0">
                <a:solidFill>
                  <a:schemeClr val="tx1"/>
                </a:solidFill>
              </a:rPr>
              <a:t>έντασης και διακρίνονται σε…</a:t>
            </a:r>
            <a:endParaRPr lang="el-GR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4,5 θερμίδες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 θερμίδες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 θερμίδες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6,7 θερμίδες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467544" y="908720"/>
            <a:ext cx="79208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Τα Λίπη είναι </a:t>
            </a:r>
            <a:r>
              <a:rPr lang="el-GR" sz="2400" dirty="0" smtClean="0">
                <a:solidFill>
                  <a:schemeClr val="tx1"/>
                </a:solidFill>
              </a:rPr>
              <a:t>πηγή ενέργειας με κάθε γραμμάριο να </a:t>
            </a:r>
            <a:r>
              <a:rPr lang="el-GR" sz="2400" dirty="0" smtClean="0">
                <a:solidFill>
                  <a:schemeClr val="tx1"/>
                </a:solidFill>
              </a:rPr>
              <a:t>αποδίδει περίπου…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στη κοιλιά σαν λίπος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στο δέρμα και στα σπλάχνα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στο συκώτι και στους μυς σαν γλυκογόνο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στο στομάχι και το πάγκρεας σαν σάκχαρις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467544" y="620688"/>
            <a:ext cx="8208912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Οι </a:t>
            </a:r>
            <a:r>
              <a:rPr lang="el-GR" sz="2400" dirty="0" smtClean="0">
                <a:solidFill>
                  <a:schemeClr val="tx1"/>
                </a:solidFill>
              </a:rPr>
              <a:t>Υδατάνθρακες είναι η κύρια </a:t>
            </a:r>
            <a:r>
              <a:rPr lang="el-GR" sz="2400" dirty="0" smtClean="0">
                <a:solidFill>
                  <a:schemeClr val="tx1"/>
                </a:solidFill>
              </a:rPr>
              <a:t>πηγή παραγωγής </a:t>
            </a:r>
            <a:r>
              <a:rPr lang="el-GR" sz="2400" dirty="0" smtClean="0">
                <a:solidFill>
                  <a:schemeClr val="tx1"/>
                </a:solidFill>
              </a:rPr>
              <a:t>ενέργειας προσλαμβάνονται </a:t>
            </a:r>
            <a:r>
              <a:rPr lang="el-GR" sz="2400" dirty="0" smtClean="0">
                <a:solidFill>
                  <a:schemeClr val="tx1"/>
                </a:solidFill>
              </a:rPr>
              <a:t>με τη τροφή και </a:t>
            </a:r>
            <a:r>
              <a:rPr lang="el-GR" sz="2400" dirty="0" smtClean="0">
                <a:solidFill>
                  <a:schemeClr val="tx1"/>
                </a:solidFill>
              </a:rPr>
              <a:t>αποθηκεύονται…</a:t>
            </a:r>
            <a:endParaRPr lang="el-GR" sz="4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 –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 </a:t>
                      </a:r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</a:t>
                      </a: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l-GR" sz="2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γλυκογόνου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300 – 500 </a:t>
                      </a:r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l-GR" sz="2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γλυκογόνου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 –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 </a:t>
                      </a:r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l-GR" sz="2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γλυκογόνου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800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–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 </a:t>
                      </a:r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</a:t>
                      </a: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l-GR" sz="2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γλυκογόνου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144016" y="869811"/>
            <a:ext cx="88924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Οι υδατάνθρακες αποθηκεύονται στον οργανισμό σαν γλυκογόνο. Ο οργανισμός έχει αποθηκευμένα…</a:t>
            </a:r>
            <a:endParaRPr lang="el-GR" sz="4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Λάθος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Σωστό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763688" y="3140968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51520" y="620688"/>
            <a:ext cx="8640960" cy="107721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993300"/>
                </a:solidFill>
              </a:rPr>
              <a:t>Φυσική Κατάσταση</a:t>
            </a:r>
            <a:r>
              <a:rPr lang="en-US" sz="2400" b="1" dirty="0" smtClean="0">
                <a:solidFill>
                  <a:srgbClr val="993300"/>
                </a:solidFill>
              </a:rPr>
              <a:t> </a:t>
            </a:r>
            <a:r>
              <a:rPr lang="el-GR" sz="2000" b="1" dirty="0" smtClean="0">
                <a:solidFill>
                  <a:srgbClr val="7030A0"/>
                </a:solidFill>
              </a:rPr>
              <a:t>είναι η </a:t>
            </a:r>
            <a:r>
              <a:rPr lang="el-GR" sz="2000" b="1" dirty="0" smtClean="0">
                <a:solidFill>
                  <a:srgbClr val="7030A0"/>
                </a:solidFill>
              </a:rPr>
              <a:t>κατάσταση των ζωτικών λειτουργιών του ανθρώπινου οργανισμού (σωματική λειτουργία) και η κατάσταση των </a:t>
            </a:r>
            <a:r>
              <a:rPr lang="el-GR" sz="2000" b="1" dirty="0" smtClean="0">
                <a:solidFill>
                  <a:srgbClr val="7030A0"/>
                </a:solidFill>
              </a:rPr>
              <a:t>πνευματικών </a:t>
            </a:r>
            <a:r>
              <a:rPr lang="el-GR" sz="2000" b="1" dirty="0" smtClean="0">
                <a:solidFill>
                  <a:srgbClr val="7030A0"/>
                </a:solidFill>
              </a:rPr>
              <a:t>και ψυχικών </a:t>
            </a:r>
            <a:r>
              <a:rPr lang="el-GR" sz="2000" b="1" dirty="0" smtClean="0">
                <a:solidFill>
                  <a:srgbClr val="7030A0"/>
                </a:solidFill>
              </a:rPr>
              <a:t>ικανοτήτων</a:t>
            </a:r>
            <a:endParaRPr lang="el-GR" sz="20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447856" cy="88369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l-GR" sz="2400" b="1" dirty="0" smtClean="0">
                <a:solidFill>
                  <a:schemeClr val="tx1"/>
                </a:solidFill>
              </a:rPr>
              <a:t>Η Φυσική Κατάσταση προσδιορίζεται </a:t>
            </a:r>
            <a:r>
              <a:rPr lang="el-GR" sz="2400" b="1" dirty="0" smtClean="0">
                <a:solidFill>
                  <a:schemeClr val="tx1"/>
                </a:solidFill>
              </a:rPr>
              <a:t>από</a:t>
            </a:r>
            <a:r>
              <a:rPr lang="el-G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  <a:endParaRPr lang="el-GR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Το επίπεδο των αγώνων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Απρόβλεπτους παράγοντες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Βιολογικούς (εσωτερικούς) και εξωτερικούς παράγοντες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Τον έντονο ανταγωνισμό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96952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Βιολογικούς (εσωτερικούς) παράγοντες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Εξωτερικούς παράγοντες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35699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284984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323528" y="725795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Οι ικανότητες αντοχής, δύναμης και ταχύτητας, η ανθεκτικότητα στη κόπωση </a:t>
            </a:r>
            <a:r>
              <a:rPr lang="el-GR" sz="2400" dirty="0" smtClean="0">
                <a:solidFill>
                  <a:schemeClr val="tx1"/>
                </a:solidFill>
              </a:rPr>
              <a:t>και </a:t>
            </a:r>
            <a:r>
              <a:rPr lang="el-GR" sz="2400" dirty="0" smtClean="0">
                <a:solidFill>
                  <a:schemeClr val="tx1"/>
                </a:solidFill>
              </a:rPr>
              <a:t>εξάντληση επηρεάζονται από…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Το μέγεθος του διασκελισμού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Το ποσοστό μυικού ιστού στο σώμα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Το είδος, η ένταση, η διάρκεια και η συχνότητα της άσκησης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Αν είναι μέρα ή νύκτα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251520" y="908720"/>
            <a:ext cx="8712968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Ένας από τους σημαντικότερους </a:t>
            </a:r>
            <a:r>
              <a:rPr lang="el-GR" sz="2400" b="1" dirty="0" smtClean="0">
                <a:solidFill>
                  <a:schemeClr val="tx1"/>
                </a:solidFill>
              </a:rPr>
              <a:t>Εξωτερικούς παράγοντες </a:t>
            </a:r>
            <a:r>
              <a:rPr lang="el-GR" sz="2400" dirty="0" smtClean="0">
                <a:solidFill>
                  <a:schemeClr val="tx1"/>
                </a:solidFill>
              </a:rPr>
              <a:t>είναι: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Το ύψος και το βάρος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Το Υψόμετρο, η Θερμοκρασία, το φύλο και η ηλικία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Ο σωματότυπος του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Η δύναμη, η αντοχή και η ταχύτητα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094856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39552" y="908720"/>
            <a:ext cx="8136904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tx1"/>
                </a:solidFill>
              </a:rPr>
              <a:t>Στους Εξωτερικούς παράγοντες συγκαταλέγονται:</a:t>
            </a:r>
            <a:endParaRPr lang="el-GR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 Black" pitchFamily="34" charset="0"/>
                        </a:rPr>
                        <a:t>Το ύψος των απολαβών ενός αθλητή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l-GR" sz="20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Το όριο Φυσικής προσπάθειας και Φυσικής Ικανότητας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itchFamily="34" charset="0"/>
                        </a:rPr>
                        <a:t>Τη σωματική κατασκευή του αθλητή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itchFamily="34" charset="0"/>
                        </a:rPr>
                        <a:t>Το αγώνισμα που μπορεί να διακριθεί ο αθλητής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200" name="AutoShape 24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11108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2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3166864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5" name="TextBox 24"/>
          <p:cNvSpPr txBox="1"/>
          <p:nvPr/>
        </p:nvSpPr>
        <p:spPr>
          <a:xfrm>
            <a:off x="251520" y="836712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Οι </a:t>
            </a:r>
            <a:r>
              <a:rPr lang="el-GR" sz="2400" b="1" dirty="0" smtClean="0">
                <a:solidFill>
                  <a:schemeClr val="tx1"/>
                </a:solidFill>
              </a:rPr>
              <a:t>Εσωτερικοί </a:t>
            </a:r>
            <a:r>
              <a:rPr lang="el-GR" sz="2400" b="1" dirty="0" smtClean="0">
                <a:solidFill>
                  <a:schemeClr val="tx1"/>
                </a:solidFill>
              </a:rPr>
              <a:t>και Εξωτερικοί </a:t>
            </a:r>
            <a:r>
              <a:rPr lang="el-GR" sz="2400" b="1" dirty="0" smtClean="0">
                <a:solidFill>
                  <a:schemeClr val="tx1"/>
                </a:solidFill>
              </a:rPr>
              <a:t>παράγοντες </a:t>
            </a:r>
            <a:r>
              <a:rPr lang="el-GR" sz="2400" b="1" dirty="0" smtClean="0">
                <a:solidFill>
                  <a:schemeClr val="tx1"/>
                </a:solidFill>
              </a:rPr>
              <a:t>καθορίζουν: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Ενδομορφικό τύπο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Έξωμορφικό τύπο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Μέσομορφικό τύπο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Εξωφρενικό τύπο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251520" y="764704"/>
            <a:ext cx="864096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tx1"/>
                </a:solidFill>
              </a:rPr>
              <a:t>Το μυώδες σώμα, τα δυνατά χέρια και γάμπες και το χαμηλό ποσοστό λίπους χαρακτηρίζουν τον…</a:t>
            </a:r>
            <a:endParaRPr lang="el-G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Ανατομικά προσόντα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Ψυχικά - Πνευματικά προσόντα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Αθλητικά προσόντα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Λειτουργικά προσόντα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251520" y="836712"/>
            <a:ext cx="864096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l-GR" sz="2000" dirty="0" smtClean="0">
                <a:solidFill>
                  <a:schemeClr val="tx1"/>
                </a:solidFill>
              </a:rPr>
              <a:t>Η νοημοσύνη, η Αγωνιστικότητα, η </a:t>
            </a:r>
            <a:r>
              <a:rPr lang="el-GR" sz="2000" dirty="0" smtClean="0">
                <a:solidFill>
                  <a:schemeClr val="tx1"/>
                </a:solidFill>
              </a:rPr>
              <a:t>Ανθεκτικότητα</a:t>
            </a:r>
            <a:r>
              <a:rPr lang="el-GR" sz="2000" dirty="0" smtClean="0">
                <a:solidFill>
                  <a:schemeClr val="tx1"/>
                </a:solidFill>
              </a:rPr>
              <a:t>, η Αυτοσυγκέντρωση και η Αυθυποβολή είναι παράγοντες που καθορίζουν τη Φυσική Ικανότητα και συγκαταλέγονται στα</a:t>
            </a:r>
            <a:r>
              <a:rPr lang="el-GR" sz="2000" dirty="0" smtClean="0">
                <a:solidFill>
                  <a:schemeClr val="tx1"/>
                </a:solidFill>
              </a:rPr>
              <a:t>…</a:t>
            </a:r>
            <a:endParaRPr lang="el-G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9145</TotalTime>
  <Words>570</Words>
  <Application>Microsoft Office PowerPoint</Application>
  <PresentationFormat>On-screen Show (4:3)</PresentationFormat>
  <Paragraphs>148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Slide 2</vt:lpstr>
      <vt:lpstr>Η Φυσική Κατάσταση προσδιορίζεται από…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Βασίλης Γιωργαλλάς</dc:creator>
  <cp:lastModifiedBy>Βασίλης</cp:lastModifiedBy>
  <cp:revision>138</cp:revision>
  <dcterms:created xsi:type="dcterms:W3CDTF">2011-10-30T16:37:08Z</dcterms:created>
  <dcterms:modified xsi:type="dcterms:W3CDTF">2014-11-04T17:33:59Z</dcterms:modified>
</cp:coreProperties>
</file>